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4551" r:id="rId4"/>
  </p:sldMasterIdLst>
  <p:notesMasterIdLst>
    <p:notesMasterId r:id="rId32"/>
  </p:notesMasterIdLst>
  <p:handoutMasterIdLst>
    <p:handoutMasterId r:id="rId33"/>
  </p:handoutMasterIdLst>
  <p:sldIdLst>
    <p:sldId id="1779" r:id="rId5"/>
    <p:sldId id="1749" r:id="rId6"/>
    <p:sldId id="2005" r:id="rId7"/>
    <p:sldId id="1995" r:id="rId8"/>
    <p:sldId id="2006" r:id="rId9"/>
    <p:sldId id="2007" r:id="rId10"/>
    <p:sldId id="2010" r:id="rId11"/>
    <p:sldId id="2011" r:id="rId12"/>
    <p:sldId id="2009" r:id="rId13"/>
    <p:sldId id="2012" r:id="rId14"/>
    <p:sldId id="1999" r:id="rId15"/>
    <p:sldId id="2000" r:id="rId16"/>
    <p:sldId id="2001" r:id="rId17"/>
    <p:sldId id="2002" r:id="rId18"/>
    <p:sldId id="2013" r:id="rId19"/>
    <p:sldId id="2014" r:id="rId20"/>
    <p:sldId id="2015" r:id="rId21"/>
    <p:sldId id="2016" r:id="rId22"/>
    <p:sldId id="2017" r:id="rId23"/>
    <p:sldId id="2018" r:id="rId24"/>
    <p:sldId id="2019" r:id="rId25"/>
    <p:sldId id="2020" r:id="rId26"/>
    <p:sldId id="2021" r:id="rId27"/>
    <p:sldId id="2022" r:id="rId28"/>
    <p:sldId id="2023" r:id="rId29"/>
    <p:sldId id="2003" r:id="rId30"/>
    <p:sldId id="2004" r:id="rId31"/>
  </p:sldIdLst>
  <p:sldSz cx="12436475" cy="6994525"/>
  <p:notesSz cx="6858000" cy="1019175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odule 3" id="{82884CC8-64E1-4CFE-9ADB-320B37E0B1C6}">
          <p14:sldIdLst>
            <p14:sldId id="1779"/>
            <p14:sldId id="1749"/>
            <p14:sldId id="2005"/>
            <p14:sldId id="1995"/>
            <p14:sldId id="2006"/>
            <p14:sldId id="2007"/>
            <p14:sldId id="2010"/>
            <p14:sldId id="2011"/>
            <p14:sldId id="2009"/>
            <p14:sldId id="2012"/>
            <p14:sldId id="1999"/>
            <p14:sldId id="2000"/>
            <p14:sldId id="2001"/>
            <p14:sldId id="2002"/>
            <p14:sldId id="2013"/>
            <p14:sldId id="2014"/>
            <p14:sldId id="2015"/>
            <p14:sldId id="2016"/>
            <p14:sldId id="2017"/>
            <p14:sldId id="2018"/>
            <p14:sldId id="2019"/>
            <p14:sldId id="2020"/>
            <p14:sldId id="2021"/>
            <p14:sldId id="2022"/>
            <p14:sldId id="2023"/>
            <p14:sldId id="2003"/>
            <p14:sldId id="200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093"/>
    <a:srgbClr val="6490B7"/>
    <a:srgbClr val="E5221D"/>
    <a:srgbClr val="FFB350"/>
    <a:srgbClr val="F87935"/>
    <a:srgbClr val="557BA1"/>
    <a:srgbClr val="547CA0"/>
    <a:srgbClr val="FE883B"/>
    <a:srgbClr val="FFCB6D"/>
    <a:srgbClr val="DD1A1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B82759-B1E8-46AD-86A8-6C6D291700D5}" v="2" dt="2026-01-07T07:48:19.8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18" autoAdjust="0"/>
    <p:restoredTop sz="90748" autoAdjust="0"/>
  </p:normalViewPr>
  <p:slideViewPr>
    <p:cSldViewPr snapToGrid="0">
      <p:cViewPr varScale="1">
        <p:scale>
          <a:sx n="69" d="100"/>
          <a:sy n="69" d="100"/>
        </p:scale>
        <p:origin x="1235" y="5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2280" y="4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1/8/2026 9:59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1/8/2026 8:57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D4D4D4"/>
              </a:solidFill>
              <a:effectLst/>
              <a:latin typeface="-apple-system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596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68DE6-7A8C-A6A4-84FA-A76AF3122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E10913-4083-CE1C-1B60-7F3C6C494E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B4DB78-591D-2581-86AA-43F105A5B2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D4D4D4"/>
              </a:solidFill>
              <a:effectLst/>
              <a:latin typeface="-apple-system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2AB5878D-FC9C-9A33-39FD-5E379D544DD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7FFFC-2088-B72F-CC23-D4E49899FAC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EB38B-B385-CDA2-9534-19FE7E8271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07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D09A9D1-6212-8B49-96D7-B3E9D17D4B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97437" y="2582862"/>
            <a:ext cx="5537797" cy="1126109"/>
          </a:xfrm>
          <a:prstGeom prst="rect">
            <a:avLst/>
          </a:prstGeom>
          <a:noFill/>
        </p:spPr>
        <p:txBody>
          <a:bodyPr lIns="0" tIns="0" rIns="0" bIns="182880" anchor="ctr" anchorCtr="0"/>
          <a:lstStyle>
            <a:lvl1pPr algn="ctr">
              <a:lnSpc>
                <a:spcPct val="100000"/>
              </a:lnSpc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Project 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881A9F1-B3A4-0742-8DAD-18EC8A78C5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1498" y="5012066"/>
            <a:ext cx="5521944" cy="964046"/>
          </a:xfrm>
          <a:prstGeom prst="rect">
            <a:avLst/>
          </a:prstGeom>
        </p:spPr>
        <p:txBody>
          <a:bodyPr/>
          <a:lstStyle>
            <a:lvl1pPr algn="ctr">
              <a:lnSpc>
                <a:spcPct val="150000"/>
              </a:lnSpc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B82214-8E23-368F-0619-63CA2D72D5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75" y="0"/>
            <a:ext cx="6672449" cy="699452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FEA25C-00A2-1C9C-E8B9-42CEC7D03F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1963" y="3841750"/>
            <a:ext cx="5521325" cy="1017926"/>
          </a:xfrm>
        </p:spPr>
        <p:txBody>
          <a:bodyPr/>
          <a:lstStyle>
            <a:lvl1pPr algn="ctr"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Description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968702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386203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000000"/>
                </a:solidFill>
              </a:defRPr>
            </a:lvl1pPr>
          </a:lstStyle>
          <a:p>
            <a:r>
              <a:rPr lang="en-IN" dirty="0"/>
              <a:t>Key Features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AA435D-7CF7-AB6B-AD20-FB11D45A73E7}"/>
              </a:ext>
            </a:extLst>
          </p:cNvPr>
          <p:cNvSpPr/>
          <p:nvPr userDrawn="1"/>
        </p:nvSpPr>
        <p:spPr bwMode="auto">
          <a:xfrm>
            <a:off x="465138" y="1387011"/>
            <a:ext cx="5000714" cy="184935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66C046-3315-0879-6DE0-200BC077FCE5}"/>
              </a:ext>
            </a:extLst>
          </p:cNvPr>
          <p:cNvSpPr/>
          <p:nvPr userDrawn="1"/>
        </p:nvSpPr>
        <p:spPr bwMode="auto">
          <a:xfrm>
            <a:off x="465138" y="3635338"/>
            <a:ext cx="5000714" cy="184935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71462F-3587-3C8F-DF70-571177329EDA}"/>
              </a:ext>
            </a:extLst>
          </p:cNvPr>
          <p:cNvSpPr/>
          <p:nvPr userDrawn="1"/>
        </p:nvSpPr>
        <p:spPr bwMode="auto">
          <a:xfrm>
            <a:off x="6494356" y="3635338"/>
            <a:ext cx="5000714" cy="184935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8BCC3D-9690-61FF-9B68-2AED224D49DD}"/>
              </a:ext>
            </a:extLst>
          </p:cNvPr>
          <p:cNvSpPr/>
          <p:nvPr userDrawn="1"/>
        </p:nvSpPr>
        <p:spPr bwMode="auto">
          <a:xfrm>
            <a:off x="6494356" y="1437917"/>
            <a:ext cx="5000714" cy="184935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56484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84B1830D-4F4A-46C8-92D9-12B48FD3D4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066" y="1447399"/>
            <a:ext cx="4162128" cy="409972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4800" b="1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1FE68A-9E1D-690C-64A0-81000FD1AB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3164" y="-1"/>
            <a:ext cx="6672449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50417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386203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118378"/>
            <a:ext cx="11533187" cy="52322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95344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386203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Problem Statement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775927"/>
            <a:ext cx="11533187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22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Key challenge 1</a:t>
            </a:r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Key challenge 2</a:t>
            </a:r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Key challenge 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2D4641-1CFC-F564-7B6C-B011779B37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996950"/>
            <a:ext cx="11533187" cy="553998"/>
          </a:xfrm>
        </p:spPr>
        <p:txBody>
          <a:bodyPr/>
          <a:lstStyle/>
          <a:p>
            <a:pPr lvl="0"/>
            <a:r>
              <a:rPr lang="en-US" dirty="0"/>
              <a:t>Describe the problem your project solves. </a:t>
            </a:r>
          </a:p>
        </p:txBody>
      </p:sp>
    </p:spTree>
    <p:extLst>
      <p:ext uri="{BB962C8B-B14F-4D97-AF65-F5344CB8AC3E}">
        <p14:creationId xmlns:p14="http://schemas.microsoft.com/office/powerpoint/2010/main" val="258639568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DD31BD93-DFDF-4C46-8FDE-B1B55850B6B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2951A14E-1D63-9E44-9361-FD57A8BD81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27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1C3BF983-4009-1049-9AD7-C94BE3AA193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5042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361C016-E331-F44F-ACAE-52E4AE7346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2032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9385498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CCDF1654-4D2D-794C-BBB7-E1447C036FD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2A6E05B-C65A-8C44-AC8B-AA08746E66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13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52482AC-A354-B546-9AAD-B3E0285120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276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1839620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8307388" y="1631566"/>
            <a:ext cx="3681793" cy="3165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4395406" y="1631567"/>
            <a:ext cx="3684970" cy="31610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280" y="1631568"/>
            <a:ext cx="3681793" cy="3169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74663" y="2939529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89438" y="2932948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07388" y="2946446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06DC0489-95B2-B74C-8FE4-80E75D67D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280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2422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07388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33" name="Text Box 3">
            <a:extLst>
              <a:ext uri="{FF2B5EF4-FFF2-40B4-BE49-F238E27FC236}">
                <a16:creationId xmlns:a16="http://schemas.microsoft.com/office/drawing/2014/main" id="{75395D73-9049-014E-BEF9-A35587DB4139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3CC09D91-3BB7-5C4A-98CF-F87FD6AACD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0A489FF-470D-734F-9769-61F47A78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42601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F43AC1C-4836-034C-B18E-A886EB0A095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8689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9221C77D-8F08-6C49-9011-B244AD138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54763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F3776908-857F-F24D-9AF6-14CF938B56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02625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EFB7F2E6-D12A-0A47-939B-737BAD8176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45998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5EF402B-0A39-4444-AF7E-380A1C2573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440" y="2347335"/>
            <a:ext cx="660400" cy="660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2F996C-B451-5D43-A1A7-18659348D8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398" y="2347335"/>
            <a:ext cx="660400" cy="6604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64D954-D4BE-604E-A1FA-5D4A16CC77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201" y="2347335"/>
            <a:ext cx="660400" cy="660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FC96516-B0E2-964A-9976-F62D8A3CA03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63" y="2347335"/>
            <a:ext cx="660400" cy="6604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42970E5-3D59-6D4C-802D-2A054118D50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98" y="2347335"/>
            <a:ext cx="660400" cy="6604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2F713FA-C34D-0546-BEC6-2429F7B462C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15" y="2347335"/>
            <a:ext cx="6604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6977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386203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10718743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386203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27A159B-294A-68A6-FBFA-77214D4EBBE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20655" y="1130158"/>
            <a:ext cx="5977669" cy="535283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ADF314-C8EE-4835-F8EA-AC0C9DB405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5137" y="1130300"/>
            <a:ext cx="5380859" cy="5352694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Feature</a:t>
            </a:r>
          </a:p>
          <a:p>
            <a:pPr lvl="0"/>
            <a:r>
              <a:rPr lang="en-US" dirty="0"/>
              <a:t>Feature</a:t>
            </a:r>
          </a:p>
          <a:p>
            <a:pPr lvl="0"/>
            <a:r>
              <a:rPr lang="en-US" dirty="0"/>
              <a:t>Feature</a:t>
            </a:r>
          </a:p>
          <a:p>
            <a:pPr lvl="0"/>
            <a:r>
              <a:rPr lang="en-US" dirty="0"/>
              <a:t>Feature</a:t>
            </a:r>
          </a:p>
          <a:p>
            <a:pPr lvl="0"/>
            <a:r>
              <a:rPr lang="en-US" dirty="0"/>
              <a:t>Feature</a:t>
            </a:r>
          </a:p>
          <a:p>
            <a:pPr lvl="0"/>
            <a:r>
              <a:rPr lang="en-US" dirty="0"/>
              <a:t>Feature</a:t>
            </a:r>
          </a:p>
          <a:p>
            <a:pPr lvl="0"/>
            <a:r>
              <a:rPr lang="en-US" dirty="0"/>
              <a:t>Feature</a:t>
            </a:r>
          </a:p>
          <a:p>
            <a:pPr lvl="0"/>
            <a:r>
              <a:rPr lang="en-US" dirty="0"/>
              <a:t>Feature</a:t>
            </a:r>
          </a:p>
          <a:p>
            <a:pPr lvl="0"/>
            <a:r>
              <a:rPr lang="en-US" dirty="0"/>
              <a:t>Feature</a:t>
            </a:r>
          </a:p>
          <a:p>
            <a:pPr marL="342900" marR="0" lvl="0" indent="-342900" algn="l" defTabSz="932742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Feature</a:t>
            </a:r>
          </a:p>
          <a:p>
            <a:pPr marL="342900" marR="0" lvl="0" indent="-342900" algn="l" defTabSz="932742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Feature</a:t>
            </a:r>
          </a:p>
          <a:p>
            <a:pPr marL="342900" marR="0" lvl="0" indent="-342900" algn="l" defTabSz="932742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Feature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83313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8" y="1853742"/>
            <a:ext cx="11456988" cy="206210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 dirty="0"/>
              <a:t>Large: subhead Segoe UI Regular 20/24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Medium: paragraph body copy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Small: caption heading Segoe UI Bold 10/12</a:t>
            </a:r>
          </a:p>
          <a:p>
            <a:pPr lvl="6"/>
            <a:r>
              <a:rPr lang="en-US" dirty="0"/>
              <a:t>Small: caption body copy Segoe UI Regular 10/12</a:t>
            </a:r>
          </a:p>
          <a:p>
            <a:pPr lvl="6"/>
            <a:endParaRPr lang="en-US" dirty="0"/>
          </a:p>
          <a:p>
            <a:pPr lvl="6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8" r:id="rId1"/>
    <p:sldLayoutId id="2147484610" r:id="rId2"/>
    <p:sldLayoutId id="2147484679" r:id="rId3"/>
    <p:sldLayoutId id="2147484558" r:id="rId4"/>
    <p:sldLayoutId id="2147484559" r:id="rId5"/>
    <p:sldLayoutId id="2147484560" r:id="rId6"/>
    <p:sldLayoutId id="2147484561" r:id="rId7"/>
    <p:sldLayoutId id="2147484562" r:id="rId8"/>
    <p:sldLayoutId id="2147484681" r:id="rId9"/>
    <p:sldLayoutId id="2147484680" r:id="rId10"/>
    <p:sldLayoutId id="2147484564" r:id="rId11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84A2F7-2222-48F4-8CFB-81F4FBC6E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7396" y="970156"/>
            <a:ext cx="5819079" cy="1438508"/>
          </a:xfrm>
        </p:spPr>
        <p:txBody>
          <a:bodyPr/>
          <a:lstStyle/>
          <a:p>
            <a:r>
              <a:rPr lang="en-IN" sz="3200" b="1" i="1" dirty="0">
                <a:solidFill>
                  <a:schemeClr val="tx2"/>
                </a:solidFill>
              </a:rPr>
              <a:t>Smart Order &amp; Inventory Management </a:t>
            </a:r>
            <a:r>
              <a:rPr lang="en-IN" sz="3200" i="1" dirty="0">
                <a:solidFill>
                  <a:schemeClr val="tx2"/>
                </a:solidFill>
              </a:rPr>
              <a:t>System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0CAABF8-DDCD-2640-E2E2-6E9020E3A58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72416" y="5354506"/>
            <a:ext cx="4560111" cy="669863"/>
          </a:xfrm>
        </p:spPr>
        <p:txBody>
          <a:bodyPr/>
          <a:lstStyle/>
          <a:p>
            <a:r>
              <a:rPr lang="en-IN" sz="2400" b="1" dirty="0">
                <a:solidFill>
                  <a:schemeClr val="tx1"/>
                </a:solidFill>
              </a:rPr>
              <a:t> </a:t>
            </a:r>
            <a:r>
              <a:rPr lang="en-IN" sz="2000" b="1" dirty="0">
                <a:solidFill>
                  <a:schemeClr val="tx1"/>
                </a:solidFill>
              </a:rPr>
              <a:t>SnehaLatha Avala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AFF4E56-2D6D-BE3C-2469-52EFF742F8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50667" y="2722596"/>
            <a:ext cx="6419051" cy="1200329"/>
          </a:xfrm>
          <a:noFill/>
        </p:spPr>
        <p:txBody>
          <a:bodyPr/>
          <a:lstStyle/>
          <a:p>
            <a:pPr algn="l"/>
            <a:r>
              <a:rPr lang="en-US" sz="2200" dirty="0">
                <a:solidFill>
                  <a:schemeClr val="tx1"/>
                </a:solidFill>
              </a:rPr>
              <a:t>A Full-Stack Enterprise Web Application for</a:t>
            </a:r>
            <a:br>
              <a:rPr lang="en-US" sz="2200" dirty="0">
                <a:solidFill>
                  <a:schemeClr val="tx1"/>
                </a:solidFill>
              </a:rPr>
            </a:br>
            <a:r>
              <a:rPr lang="en-US" sz="2200" b="1" dirty="0">
                <a:solidFill>
                  <a:schemeClr val="tx1"/>
                </a:solidFill>
              </a:rPr>
              <a:t>order processing, Inventory tracking &amp; Billing automation.</a:t>
            </a:r>
            <a:endParaRPr lang="en-IN" sz="22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B99DFB-3940-A3A1-8113-AAB7F4F16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6701883" cy="69945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5E7AA5-B34B-0407-3E4F-1BD92A0E2C8B}"/>
              </a:ext>
            </a:extLst>
          </p:cNvPr>
          <p:cNvSpPr txBox="1"/>
          <p:nvPr/>
        </p:nvSpPr>
        <p:spPr>
          <a:xfrm>
            <a:off x="8677081" y="5040574"/>
            <a:ext cx="2966224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N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Developed by </a:t>
            </a:r>
            <a:endParaRPr lang="en-I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8959812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2D3D4-EA7F-FF07-196A-108551366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Database Schema Diagram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9F79A4-96E6-FA41-23CA-867FB5CBF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12" y="914400"/>
            <a:ext cx="11085513" cy="595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87718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ED342-7CA9-C345-BD7C-93BA1DB3A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386203"/>
            <a:ext cx="11533187" cy="410369"/>
          </a:xfrm>
        </p:spPr>
        <p:txBody>
          <a:bodyPr/>
          <a:lstStyle/>
          <a:p>
            <a:r>
              <a:rPr lang="en-IN" dirty="0"/>
              <a:t>System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DA948F-03A4-D66D-53CF-2E28B1F25C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80" b="3215"/>
          <a:stretch>
            <a:fillRect/>
          </a:stretch>
        </p:blipFill>
        <p:spPr>
          <a:xfrm>
            <a:off x="808513" y="1051938"/>
            <a:ext cx="4663017" cy="54412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8B2FF8-4C7A-AEF1-709A-CA1970184C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31126" y="386203"/>
            <a:ext cx="4663017" cy="636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38956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14D17-9F4D-D600-3FCC-182A1DD4E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EAA2C-318A-BB39-2769-261F24B10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3240"/>
              </a:lnSpc>
            </a:pPr>
            <a:r>
              <a:rPr lang="en-US" b="1" dirty="0">
                <a:solidFill>
                  <a:schemeClr val="tx1"/>
                </a:solidFill>
                <a:cs typeface="Arial" pitchFamily="34" charset="-120"/>
              </a:rPr>
              <a:t>Login Screen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A6A298-D311-813F-E300-E7B89DB6C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3" y="907447"/>
            <a:ext cx="12436475" cy="570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6120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0EB3F-409A-58B0-41B1-563E5288F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629F9-DF49-F268-87D3-1C63C256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3240"/>
              </a:lnSpc>
            </a:pPr>
            <a:r>
              <a:rPr lang="en-US" b="1" dirty="0">
                <a:solidFill>
                  <a:schemeClr val="tx1"/>
                </a:solidFill>
                <a:cs typeface="Arial" pitchFamily="34" charset="-120"/>
              </a:rPr>
              <a:t>Admin Dashboard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792BB-DCAD-4F95-49EE-6848C77EE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3" y="1046346"/>
            <a:ext cx="12436475" cy="556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3830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BC0F7-F1AF-D3B6-1046-60C7A4F39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9BE3D2B-EA50-7CE6-7075-254B33D67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5975"/>
            <a:ext cx="12436475" cy="557452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923FE89-5BB5-2549-3D19-5A72D046A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24" y="342190"/>
            <a:ext cx="11533187" cy="411162"/>
          </a:xfrm>
        </p:spPr>
        <p:txBody>
          <a:bodyPr/>
          <a:lstStyle/>
          <a:p>
            <a:pPr>
              <a:lnSpc>
                <a:spcPts val="3240"/>
              </a:lnSpc>
            </a:pPr>
            <a:r>
              <a:rPr lang="en-US" b="1" dirty="0">
                <a:solidFill>
                  <a:schemeClr val="tx1"/>
                </a:solidFill>
                <a:cs typeface="Arial" pitchFamily="34" charset="-120"/>
              </a:rPr>
              <a:t>User Management screen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34335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E7B9D-EF0D-E0D6-6179-5AEC336CF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Management Screen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9EE286-371B-51E5-5C33-0077FD87F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3" y="1012237"/>
            <a:ext cx="12436475" cy="559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3828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88612-EE1E-0D23-063D-B6F5DBD1D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Products Management Screen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E2D016-3E34-7ECF-13F2-8CFCD50B5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3" y="1094190"/>
            <a:ext cx="12436475" cy="569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38274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06951-99E6-BCB9-7D8D-FDF921518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Inventory Management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8AF27F-F811-3861-ECFF-2170555DE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3" y="1144119"/>
            <a:ext cx="12436475" cy="559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32729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5F917-30EB-13F0-7B35-63EB02930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Fulfillment Screen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E7F387-671F-3083-4E0B-77A0309D1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53977"/>
            <a:ext cx="12436475" cy="555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45868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C5C58-FD84-7B96-B8EB-56DB9DCA9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Inventory-status Reports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886A61-6BF8-906F-F5A3-1ECE00F28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85" y="1333731"/>
            <a:ext cx="6319234" cy="40572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1D41B7-8352-8EB9-7710-35A4FE2EC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038" y="1333731"/>
            <a:ext cx="5784952" cy="405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93011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310637"/>
            <a:ext cx="11533187" cy="192783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The objective of this project is to build a </a:t>
            </a:r>
            <a:r>
              <a:rPr lang="en-US" b="1" dirty="0"/>
              <a:t>secure, scalable, role-based enterprise application</a:t>
            </a:r>
            <a:r>
              <a:rPr lang="en-US" dirty="0"/>
              <a:t> that automates order management, inventory tracking, billing, and reporting for a retail and distribution organization.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697055-674B-7F76-C1EE-ED4E044D11F4}"/>
              </a:ext>
            </a:extLst>
          </p:cNvPr>
          <p:cNvSpPr txBox="1"/>
          <p:nvPr/>
        </p:nvSpPr>
        <p:spPr>
          <a:xfrm>
            <a:off x="794987" y="3099973"/>
            <a:ext cx="8259801" cy="253607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Allows users to place and manage orders.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200" dirty="0"/>
              <a:t>Tracks inventory across warehouses.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200" dirty="0"/>
              <a:t>Automatically generates invoices.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Provides dashboards and analytical reports.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Ensures secure access using role-based authorization.</a:t>
            </a:r>
            <a:endParaRPr lang="en-IN" sz="2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IN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854675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71C35-EF3A-C409-08B7-BE6249B3E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Place Order Screen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A60550-BC58-06D3-64ED-75E484F96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6148"/>
            <a:ext cx="6518788" cy="39680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9574AE-4A62-29DD-C3E7-8A284D9E9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549" y="1204428"/>
            <a:ext cx="6020926" cy="435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6687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A0F1A5-0EFD-2022-3785-3ACCB8632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1151987"/>
            <a:ext cx="12436475" cy="55128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00C5EB7-3ECB-ED6A-9874-9C9C84754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643" y="329663"/>
            <a:ext cx="11533187" cy="411162"/>
          </a:xfrm>
        </p:spPr>
        <p:txBody>
          <a:bodyPr/>
          <a:lstStyle/>
          <a:p>
            <a:r>
              <a:rPr lang="en-US" dirty="0"/>
              <a:t>Customer‘s Order Screen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338542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AC873-1B59-7F67-6023-89B0BEB36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Invoices &amp; Billing screen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066949-76A1-B4CA-4E10-C9A672D52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5746"/>
            <a:ext cx="7213556" cy="3788421"/>
          </a:xfrm>
          <a:prstGeom prst="rect">
            <a:avLst/>
          </a:prstGeom>
        </p:spPr>
      </p:pic>
      <p:sp>
        <p:nvSpPr>
          <p:cNvPr id="7" name="AutoShape 2">
            <a:extLst>
              <a:ext uri="{FF2B5EF4-FFF2-40B4-BE49-F238E27FC236}">
                <a16:creationId xmlns:a16="http://schemas.microsoft.com/office/drawing/2014/main" id="{27A49226-CA70-62DA-0BFF-AA52E4B56F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12987" y="2813921"/>
            <a:ext cx="268492" cy="26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7377D980-158E-5B45-2521-DAFC47688A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65387" y="2966321"/>
            <a:ext cx="268492" cy="26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652E41-1AFA-E03F-43EF-E6B3E1320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317" y="1535746"/>
            <a:ext cx="5060687" cy="483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91613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744BC-7654-ADA1-426D-20779C32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Sales Executive  Screen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F01B22-270B-0E91-E69B-191FED3ED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2455"/>
            <a:ext cx="12436475" cy="562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69379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C26AE-C27E-0670-B978-BC168B57D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Finance Officer View Invoices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C84BB9-08D1-1E62-7440-28BC3C2EF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3" y="1086411"/>
            <a:ext cx="12436475" cy="537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45874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9603A-3E64-CA05-FCCE-EE051F9F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Sales Reports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177726-2E76-8625-E6D1-8C7910514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13" y="1128713"/>
            <a:ext cx="12286662" cy="571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49833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2727C7-A45D-FCE9-27F2-EDD71D522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471135"/>
            <a:ext cx="11533187" cy="410369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IN" dirty="0" err="1"/>
              <a:t>onclusion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88DDFE-3D89-6078-1BDB-3837C36BA0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355252"/>
            <a:ext cx="11533187" cy="95256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Developed a secure and scalable Smart Order &amp; Inventory System using </a:t>
            </a:r>
            <a:r>
              <a:rPr lang="en-US" b="1" dirty="0"/>
              <a:t>ASP.NET Core Web API</a:t>
            </a:r>
            <a:r>
              <a:rPr lang="en-US" dirty="0"/>
              <a:t> with </a:t>
            </a:r>
            <a:r>
              <a:rPr lang="en-US" b="1" dirty="0"/>
              <a:t>JWT-based role authentication</a:t>
            </a:r>
            <a:r>
              <a:rPr lang="en-US" dirty="0"/>
              <a:t>.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53128EF-81F9-BD4E-7718-75325241A136}"/>
              </a:ext>
            </a:extLst>
          </p:cNvPr>
          <p:cNvSpPr txBox="1">
            <a:spLocks/>
          </p:cNvSpPr>
          <p:nvPr/>
        </p:nvSpPr>
        <p:spPr>
          <a:xfrm>
            <a:off x="465138" y="2781568"/>
            <a:ext cx="11533187" cy="9525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Implemented efficient management of users, warehouses, products, orders</a:t>
            </a:r>
            <a:r>
              <a:rPr lang="en-US" b="1" dirty="0"/>
              <a:t>, </a:t>
            </a:r>
            <a:r>
              <a:rPr lang="en-US" dirty="0"/>
              <a:t>invoices, and notifications with role-based access control.</a:t>
            </a:r>
            <a:endParaRPr lang="en-IN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F6780A1-9656-B8D2-8619-1A3E1F2C515E}"/>
              </a:ext>
            </a:extLst>
          </p:cNvPr>
          <p:cNvSpPr txBox="1">
            <a:spLocks/>
          </p:cNvSpPr>
          <p:nvPr/>
        </p:nvSpPr>
        <p:spPr>
          <a:xfrm>
            <a:off x="465138" y="4207884"/>
            <a:ext cx="11533187" cy="9525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Ensured reliability and code quality by implementing unit testing using </a:t>
            </a:r>
            <a:r>
              <a:rPr lang="en-US" dirty="0" err="1"/>
              <a:t>xUnit</a:t>
            </a:r>
            <a:r>
              <a:rPr lang="en-US" dirty="0"/>
              <a:t> 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69524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1D511-3817-86A7-D897-E60EEDA3A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F754664-CD0C-338D-42BC-86B9894BDA8D}"/>
              </a:ext>
            </a:extLst>
          </p:cNvPr>
          <p:cNvSpPr txBox="1"/>
          <p:nvPr/>
        </p:nvSpPr>
        <p:spPr>
          <a:xfrm>
            <a:off x="3189612" y="2336074"/>
            <a:ext cx="5393912" cy="140346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8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Thank You</a:t>
            </a:r>
            <a:endParaRPr lang="en-IN" sz="8000" b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9664053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4CAF7-A011-E607-011B-BB208AAD3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546" y="465844"/>
            <a:ext cx="11533187" cy="411162"/>
          </a:xfrm>
        </p:spPr>
        <p:txBody>
          <a:bodyPr/>
          <a:lstStyle/>
          <a:p>
            <a:r>
              <a:rPr lang="en-IN" dirty="0"/>
              <a:t>Technology Stack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557836-81B1-366A-121C-BBF874081B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1546" y="1484117"/>
            <a:ext cx="4209565" cy="3233852"/>
          </a:xfrm>
        </p:spPr>
        <p:txBody>
          <a:bodyPr/>
          <a:lstStyle/>
          <a:p>
            <a:r>
              <a:rPr lang="en-IN" b="1" dirty="0"/>
              <a:t>Backend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ASP.NET Core Web API (.NET 8)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Entity Framework 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LINQ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JWT Authentication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SQL Server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84603E-6A6A-3FF8-4742-FA71DB3F8B9C}"/>
              </a:ext>
            </a:extLst>
          </p:cNvPr>
          <p:cNvSpPr txBox="1"/>
          <p:nvPr/>
        </p:nvSpPr>
        <p:spPr>
          <a:xfrm>
            <a:off x="6188139" y="1940114"/>
            <a:ext cx="3592492" cy="198208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/>
              <a:t>Angular (Latest)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/>
              <a:t>TypeScript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/>
              <a:t>Angular Material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/>
              <a:t>Chart.js (Reports)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IN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0BC118-14A9-3BE9-E53A-AC13B1D47B54}"/>
              </a:ext>
            </a:extLst>
          </p:cNvPr>
          <p:cNvSpPr txBox="1"/>
          <p:nvPr/>
        </p:nvSpPr>
        <p:spPr>
          <a:xfrm>
            <a:off x="6231986" y="3696151"/>
            <a:ext cx="2508187" cy="204363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IN" sz="2400" b="1" dirty="0"/>
              <a:t> 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/>
              <a:t>Postman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/>
              <a:t>Swagger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/>
              <a:t>GitHu</a:t>
            </a:r>
            <a:r>
              <a:rPr lang="en-IN" sz="2400" dirty="0"/>
              <a:t>b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IN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7E81A2-A802-4131-9737-7FD1ADC351E5}"/>
              </a:ext>
            </a:extLst>
          </p:cNvPr>
          <p:cNvSpPr txBox="1"/>
          <p:nvPr/>
        </p:nvSpPr>
        <p:spPr>
          <a:xfrm>
            <a:off x="6231986" y="3680762"/>
            <a:ext cx="1120756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N" sz="2400" b="1" dirty="0"/>
              <a:t>Tools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IN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507A56-ED26-A081-72AE-DB58570F298D}"/>
              </a:ext>
            </a:extLst>
          </p:cNvPr>
          <p:cNvSpPr txBox="1"/>
          <p:nvPr/>
        </p:nvSpPr>
        <p:spPr>
          <a:xfrm>
            <a:off x="6158296" y="1421510"/>
            <a:ext cx="1686167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N" sz="2400" b="1" dirty="0"/>
              <a:t>Frontend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IN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3857725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1C40C-EE1B-2CBC-077C-B30FE2EAA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818C8-DF59-59AE-AC64-AFA5203818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642" y="3812125"/>
            <a:ext cx="11533187" cy="1460400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latin typeface="+mj-lt"/>
              </a:rPr>
              <a:t>Key Challenge </a:t>
            </a:r>
            <a:r>
              <a:rPr lang="en-IN" dirty="0"/>
              <a:t>:</a:t>
            </a:r>
          </a:p>
          <a:p>
            <a:r>
              <a:rPr lang="en-US" dirty="0"/>
              <a:t>Maintaining data consistency and security across multiple roles such as Sales, Warehouse, Finance, and Customers while supporting real-time updates.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CEB3CE-99F0-2CA7-B7D7-01B56181FD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1643" y="709277"/>
            <a:ext cx="11533187" cy="1231035"/>
          </a:xfrm>
        </p:spPr>
        <p:txBody>
          <a:bodyPr/>
          <a:lstStyle/>
          <a:p>
            <a:endParaRPr lang="en-US" sz="2000" b="1" dirty="0">
              <a:latin typeface="+mn-lt"/>
            </a:endParaRPr>
          </a:p>
          <a:p>
            <a:r>
              <a:rPr lang="en-US" sz="2200" dirty="0">
                <a:latin typeface="+mn-lt"/>
              </a:rPr>
              <a:t>Mid-sized retail and distribution companies often rely on manual or disconnected systems, leading to:</a:t>
            </a:r>
          </a:p>
          <a:p>
            <a:endParaRPr lang="en-IN" sz="2000" dirty="0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7D1AE-CA44-ACE2-4E70-5664973570D2}"/>
              </a:ext>
            </a:extLst>
          </p:cNvPr>
          <p:cNvSpPr txBox="1"/>
          <p:nvPr/>
        </p:nvSpPr>
        <p:spPr>
          <a:xfrm>
            <a:off x="301083" y="395345"/>
            <a:ext cx="305275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N" sz="2400" dirty="0">
                <a:latin typeface="+mj-lt"/>
              </a:rPr>
              <a:t>Existing Challenges</a:t>
            </a:r>
            <a:endParaRPr lang="en-I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7FFE85-24C4-3CD5-DFF8-431313049A36}"/>
              </a:ext>
            </a:extLst>
          </p:cNvPr>
          <p:cNvSpPr txBox="1"/>
          <p:nvPr/>
        </p:nvSpPr>
        <p:spPr>
          <a:xfrm>
            <a:off x="301083" y="1830044"/>
            <a:ext cx="8963031" cy="198208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/>
              <a:t>Delayed order processing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/>
              <a:t>Poor inventory visibility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/>
              <a:t>Lack of coordination between sales, warehouse, and finance teams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/>
              <a:t>No real-time business insights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IN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0684252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827D-D61A-75C8-0B6C-1E8E7B409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64D70C-C9F6-7C3C-36C0-9798FD89C1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643" y="1342683"/>
            <a:ext cx="11533187" cy="1968231"/>
          </a:xfrm>
        </p:spPr>
        <p:txBody>
          <a:bodyPr/>
          <a:lstStyle/>
          <a:p>
            <a:r>
              <a:rPr lang="en-US" dirty="0"/>
              <a:t>Manage users by doing CRUD operations</a:t>
            </a:r>
          </a:p>
          <a:p>
            <a:r>
              <a:rPr lang="en-US" dirty="0"/>
              <a:t>Assign roles to Users</a:t>
            </a:r>
          </a:p>
          <a:p>
            <a:r>
              <a:rPr lang="en-US" dirty="0"/>
              <a:t>Manage Products and categories by CRUD operations</a:t>
            </a:r>
          </a:p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42218A-BF2C-D1A2-56B0-1DA5CF921B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891862"/>
            <a:ext cx="11533187" cy="553998"/>
          </a:xfrm>
        </p:spPr>
        <p:txBody>
          <a:bodyPr/>
          <a:lstStyle/>
          <a:p>
            <a:r>
              <a:rPr lang="en-US" dirty="0"/>
              <a:t>Admin :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4EDC2C-8A59-69C5-CCBA-7A230B5B12F3}"/>
              </a:ext>
            </a:extLst>
          </p:cNvPr>
          <p:cNvSpPr txBox="1"/>
          <p:nvPr/>
        </p:nvSpPr>
        <p:spPr>
          <a:xfrm>
            <a:off x="305626" y="3204167"/>
            <a:ext cx="271747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Sales Executive :</a:t>
            </a:r>
            <a:endParaRPr lang="en-IN" sz="2400" b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F04510-F50E-79D2-6DA2-451011FA34B7}"/>
              </a:ext>
            </a:extLst>
          </p:cNvPr>
          <p:cNvSpPr txBox="1"/>
          <p:nvPr/>
        </p:nvSpPr>
        <p:spPr>
          <a:xfrm>
            <a:off x="451643" y="3854181"/>
            <a:ext cx="6852682" cy="778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 Orders for Customers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Track customer orders</a:t>
            </a:r>
            <a:endParaRPr lang="en-IN" sz="22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F1F41B-E821-E211-A3FC-404BA79FAAAC}"/>
              </a:ext>
            </a:extLst>
          </p:cNvPr>
          <p:cNvSpPr txBox="1"/>
          <p:nvPr/>
        </p:nvSpPr>
        <p:spPr>
          <a:xfrm>
            <a:off x="5607960" y="3219262"/>
            <a:ext cx="341971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Warehouse Manager :</a:t>
            </a:r>
            <a:endParaRPr lang="en-IN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ACBDB6-9B88-2144-0008-5679D56788D5}"/>
              </a:ext>
            </a:extLst>
          </p:cNvPr>
          <p:cNvSpPr txBox="1"/>
          <p:nvPr/>
        </p:nvSpPr>
        <p:spPr>
          <a:xfrm>
            <a:off x="5711917" y="3733083"/>
            <a:ext cx="6413359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 stock to Products and mange stock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Order fulfillment ,can update order status </a:t>
            </a:r>
            <a:endParaRPr lang="en-IN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EC32F3-5E7D-F021-D7B6-C85642670F4C}"/>
              </a:ext>
            </a:extLst>
          </p:cNvPr>
          <p:cNvSpPr txBox="1"/>
          <p:nvPr/>
        </p:nvSpPr>
        <p:spPr>
          <a:xfrm>
            <a:off x="305626" y="4973004"/>
            <a:ext cx="261994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Finance Officer :</a:t>
            </a:r>
            <a:endParaRPr lang="en-IN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5D8BB2-BDE0-7841-3829-FBCEFE1A4F6A}"/>
              </a:ext>
            </a:extLst>
          </p:cNvPr>
          <p:cNvSpPr txBox="1"/>
          <p:nvPr/>
        </p:nvSpPr>
        <p:spPr>
          <a:xfrm>
            <a:off x="305626" y="5571114"/>
            <a:ext cx="3184013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Can view invoices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payment status</a:t>
            </a:r>
            <a:endParaRPr lang="en-IN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D08244-5B9C-9B94-DF57-613C133AEFEF}"/>
              </a:ext>
            </a:extLst>
          </p:cNvPr>
          <p:cNvSpPr txBox="1"/>
          <p:nvPr/>
        </p:nvSpPr>
        <p:spPr>
          <a:xfrm>
            <a:off x="5711917" y="4973004"/>
            <a:ext cx="187435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Customer :</a:t>
            </a:r>
            <a:endParaRPr lang="en-IN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F3956C-618A-466B-261C-546B1A839EBD}"/>
              </a:ext>
            </a:extLst>
          </p:cNvPr>
          <p:cNvSpPr txBox="1"/>
          <p:nvPr/>
        </p:nvSpPr>
        <p:spPr>
          <a:xfrm>
            <a:off x="5761142" y="5571115"/>
            <a:ext cx="3113353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Can place orders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Track order status</a:t>
            </a:r>
            <a:endParaRPr lang="en-IN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0652982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F5C1E-A59D-A140-B48E-0AF81848C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875" y="746172"/>
            <a:ext cx="11533187" cy="411162"/>
          </a:xfrm>
        </p:spPr>
        <p:txBody>
          <a:bodyPr/>
          <a:lstStyle/>
          <a:p>
            <a:r>
              <a:rPr lang="en-US" dirty="0"/>
              <a:t>Key features :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CF201-169B-3C88-57B6-FE93C45AAF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643" y="1718572"/>
            <a:ext cx="6568589" cy="3999556"/>
          </a:xfrm>
        </p:spPr>
        <p:txBody>
          <a:bodyPr/>
          <a:lstStyle/>
          <a:p>
            <a:pPr lvl="0"/>
            <a:r>
              <a:rPr lang="en-IN" dirty="0"/>
              <a:t>User registration &amp; login</a:t>
            </a:r>
          </a:p>
          <a:p>
            <a:pPr lvl="0"/>
            <a:r>
              <a:rPr lang="en-IN" dirty="0"/>
              <a:t>Role-Based Access Control (RBAC)</a:t>
            </a:r>
          </a:p>
          <a:p>
            <a:pPr lvl="0"/>
            <a:r>
              <a:rPr lang="en-IN" dirty="0"/>
              <a:t>JWT-based authentication</a:t>
            </a:r>
          </a:p>
          <a:p>
            <a:pPr lvl="0"/>
            <a:r>
              <a:rPr lang="en-IN" dirty="0"/>
              <a:t>Register and Login screens</a:t>
            </a:r>
          </a:p>
          <a:p>
            <a:pPr lvl="0"/>
            <a:r>
              <a:rPr lang="en-IN" dirty="0"/>
              <a:t>User Management</a:t>
            </a:r>
          </a:p>
          <a:p>
            <a:r>
              <a:rPr lang="en-US" dirty="0"/>
              <a:t>Category &amp; Product Management</a:t>
            </a:r>
          </a:p>
          <a:p>
            <a:pPr lvl="0"/>
            <a:endParaRPr lang="en-IN" dirty="0"/>
          </a:p>
          <a:p>
            <a:endParaRPr lang="en-IN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076BA77-411C-DF9B-2253-953F91DD3F4A}"/>
              </a:ext>
            </a:extLst>
          </p:cNvPr>
          <p:cNvSpPr txBox="1">
            <a:spLocks/>
          </p:cNvSpPr>
          <p:nvPr/>
        </p:nvSpPr>
        <p:spPr>
          <a:xfrm>
            <a:off x="6575809" y="1718572"/>
            <a:ext cx="6568589" cy="29838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22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Order Management  </a:t>
            </a:r>
          </a:p>
          <a:p>
            <a:r>
              <a:rPr lang="en-US" dirty="0"/>
              <a:t>Order Processing Workflow</a:t>
            </a:r>
          </a:p>
          <a:p>
            <a:r>
              <a:rPr lang="en-US" dirty="0"/>
              <a:t>Inventory Management</a:t>
            </a:r>
          </a:p>
          <a:p>
            <a:r>
              <a:rPr lang="en-US" dirty="0"/>
              <a:t>Dashboards &amp; Reports</a:t>
            </a:r>
          </a:p>
          <a:p>
            <a:r>
              <a:rPr lang="en-US" dirty="0"/>
              <a:t>Notifications System </a:t>
            </a:r>
          </a:p>
          <a:p>
            <a:r>
              <a:rPr lang="en-US" dirty="0"/>
              <a:t>Invoice and payments</a:t>
            </a:r>
          </a:p>
        </p:txBody>
      </p:sp>
    </p:spTree>
    <p:extLst>
      <p:ext uri="{BB962C8B-B14F-4D97-AF65-F5344CB8AC3E}">
        <p14:creationId xmlns:p14="http://schemas.microsoft.com/office/powerpoint/2010/main" val="364912846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759BD-F66B-C847-45D9-FBDA00181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386203"/>
            <a:ext cx="11533187" cy="380361"/>
          </a:xfrm>
        </p:spPr>
        <p:txBody>
          <a:bodyPr/>
          <a:lstStyle/>
          <a:p>
            <a:r>
              <a:rPr lang="en-IN" sz="2600" dirty="0"/>
              <a:t>User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0DD76A-B2EE-F1B3-DA84-223BC9CC8B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643" y="941203"/>
            <a:ext cx="11533187" cy="952568"/>
          </a:xfrm>
        </p:spPr>
        <p:txBody>
          <a:bodyPr/>
          <a:lstStyle/>
          <a:p>
            <a:r>
              <a:rPr lang="en-US" dirty="0"/>
              <a:t>Handles user registration, authentication, role assignment, and activation/deactivation using JWT and role-based access control.</a:t>
            </a:r>
            <a:endParaRPr lang="en-I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96969D-3F70-4DCB-CC18-03EF722BC339}"/>
              </a:ext>
            </a:extLst>
          </p:cNvPr>
          <p:cNvSpPr txBox="1">
            <a:spLocks/>
          </p:cNvSpPr>
          <p:nvPr/>
        </p:nvSpPr>
        <p:spPr>
          <a:xfrm>
            <a:off x="465137" y="2360876"/>
            <a:ext cx="11533187" cy="38036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lang="en-US" sz="2800" b="0" kern="1200" cap="none" spc="-50" baseline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sz="2500" dirty="0"/>
              <a:t>Category &amp; Product Management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3F29593-80FA-E872-9D49-21B8D2ACB187}"/>
              </a:ext>
            </a:extLst>
          </p:cNvPr>
          <p:cNvSpPr txBox="1">
            <a:spLocks/>
          </p:cNvSpPr>
          <p:nvPr/>
        </p:nvSpPr>
        <p:spPr>
          <a:xfrm>
            <a:off x="324027" y="3020978"/>
            <a:ext cx="11533187" cy="9525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22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Allows Admin to manage product categories and products, including price and availability, which are used during order creation and inventory tracking.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58998A-2159-789B-B31B-A51F1BC60B8B}"/>
              </a:ext>
            </a:extLst>
          </p:cNvPr>
          <p:cNvSpPr txBox="1"/>
          <p:nvPr/>
        </p:nvSpPr>
        <p:spPr>
          <a:xfrm>
            <a:off x="324027" y="4139030"/>
            <a:ext cx="733290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latin typeface="+mj-lt"/>
              </a:rPr>
              <a:t>Order Management &amp; Order Processing Workflow</a:t>
            </a:r>
            <a:endParaRPr lang="en-IN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463774-77D3-8423-3F77-50E720118E40}"/>
              </a:ext>
            </a:extLst>
          </p:cNvPr>
          <p:cNvSpPr txBox="1"/>
          <p:nvPr/>
        </p:nvSpPr>
        <p:spPr>
          <a:xfrm>
            <a:off x="222426" y="4932378"/>
            <a:ext cx="12127618" cy="136345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Supports creation and tracking of orders with a defined lifecycle: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     Created → Approved → Packed → Shipped → Delivered,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     ensuring controlled order processing across roles.</a:t>
            </a:r>
            <a:endParaRPr lang="en-IN" sz="22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4396435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0A0BB-6BD4-96A8-BB7C-33EAB3C75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290560"/>
            <a:ext cx="11533187" cy="380361"/>
          </a:xfrm>
        </p:spPr>
        <p:txBody>
          <a:bodyPr/>
          <a:lstStyle/>
          <a:p>
            <a:r>
              <a:rPr lang="en-IN" sz="2500" dirty="0"/>
              <a:t>Inventory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18D12-B9D8-40C9-E66D-783C877E38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7" y="767333"/>
            <a:ext cx="11533187" cy="952568"/>
          </a:xfrm>
        </p:spPr>
        <p:txBody>
          <a:bodyPr/>
          <a:lstStyle/>
          <a:p>
            <a:r>
              <a:rPr lang="en-US" dirty="0"/>
              <a:t>Tracks product stock at warehouse level, validates availability before order placement, and automatically updates stock during dispatch.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7D1CE7-E712-27D5-3B36-6C00A77E5B4B}"/>
              </a:ext>
            </a:extLst>
          </p:cNvPr>
          <p:cNvSpPr txBox="1"/>
          <p:nvPr/>
        </p:nvSpPr>
        <p:spPr>
          <a:xfrm>
            <a:off x="333298" y="1816313"/>
            <a:ext cx="3479735" cy="64171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N" sz="2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Dashboard &amp; Reports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F08D694-09C3-B10B-5CD1-EB581C117E42}"/>
              </a:ext>
            </a:extLst>
          </p:cNvPr>
          <p:cNvSpPr txBox="1">
            <a:spLocks/>
          </p:cNvSpPr>
          <p:nvPr/>
        </p:nvSpPr>
        <p:spPr>
          <a:xfrm>
            <a:off x="465137" y="2375697"/>
            <a:ext cx="11533187" cy="9525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22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Provides role-specific dashboards and reports such as sales by date/product, inventory status, and top-selling products using aggregated data.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8E2D4B-9EAC-0D4E-6568-F0E150A1B6DB}"/>
              </a:ext>
            </a:extLst>
          </p:cNvPr>
          <p:cNvSpPr txBox="1"/>
          <p:nvPr/>
        </p:nvSpPr>
        <p:spPr>
          <a:xfrm>
            <a:off x="333298" y="3480641"/>
            <a:ext cx="3216330" cy="64171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N" sz="2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Notification System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22E1667-F42C-D4A4-D5E0-EDF977F3F902}"/>
              </a:ext>
            </a:extLst>
          </p:cNvPr>
          <p:cNvSpPr txBox="1">
            <a:spLocks/>
          </p:cNvSpPr>
          <p:nvPr/>
        </p:nvSpPr>
        <p:spPr>
          <a:xfrm>
            <a:off x="569990" y="4086655"/>
            <a:ext cx="11533187" cy="9525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22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Generates real-time notifications for order status updates and important events, ensuring timely communication to users.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A38EB3-5305-8C16-7F57-2DDEFEEB9C00}"/>
              </a:ext>
            </a:extLst>
          </p:cNvPr>
          <p:cNvSpPr txBox="1"/>
          <p:nvPr/>
        </p:nvSpPr>
        <p:spPr>
          <a:xfrm>
            <a:off x="333298" y="5115371"/>
            <a:ext cx="3212546" cy="64171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N" sz="2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Invoice &amp; Payments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5A83D59-0187-239F-B4CE-8D4308AAA3C2}"/>
              </a:ext>
            </a:extLst>
          </p:cNvPr>
          <p:cNvSpPr txBox="1">
            <a:spLocks/>
          </p:cNvSpPr>
          <p:nvPr/>
        </p:nvSpPr>
        <p:spPr>
          <a:xfrm>
            <a:off x="451643" y="5694771"/>
            <a:ext cx="11533187" cy="9525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22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Generates real-time notifications for order status updates and Low stock alerts, ensuring timely communication to users.</a:t>
            </a:r>
          </a:p>
        </p:txBody>
      </p:sp>
    </p:spTree>
    <p:extLst>
      <p:ext uri="{BB962C8B-B14F-4D97-AF65-F5344CB8AC3E}">
        <p14:creationId xmlns:p14="http://schemas.microsoft.com/office/powerpoint/2010/main" val="307248972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28290-3323-4ED6-6F03-6C397DD34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842" y="611981"/>
            <a:ext cx="11533187" cy="411162"/>
          </a:xfrm>
        </p:spPr>
        <p:txBody>
          <a:bodyPr/>
          <a:lstStyle/>
          <a:p>
            <a:r>
              <a:rPr lang="en-IN" dirty="0"/>
              <a:t>Testing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BC0E25-06AF-D5C8-3618-25774BB2C5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4843" y="1558269"/>
            <a:ext cx="11533187" cy="387798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latin typeface="+mn-lt"/>
              </a:rPr>
              <a:t>Unit testing using </a:t>
            </a:r>
            <a:r>
              <a:rPr lang="en-US" dirty="0" err="1">
                <a:latin typeface="+mn-lt"/>
              </a:rPr>
              <a:t>xUnit</a:t>
            </a:r>
            <a:endParaRPr lang="en-US" dirty="0"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latin typeface="+mn-lt"/>
              </a:rPr>
              <a:t>API testing using Postman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latin typeface="+mn-lt"/>
              </a:rPr>
              <a:t>Authentication &amp; authorization tests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latin typeface="+mn-lt"/>
              </a:rPr>
              <a:t>Valid and invalid token scenarios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latin typeface="+mn-lt"/>
              </a:rPr>
              <a:t>Role-based access testing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8807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1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TT_Azure_PowerPoint_Template_Dec19" id="{4D812253-AE16-49B7-9E8B-E155C396F1B1}" vid="{CDFF03D5-E879-4992-95FD-25D14F5B9F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F6CFD0234D3B49A8BA0EAFF2A75B6F" ma:contentTypeVersion="13" ma:contentTypeDescription="Create a new document." ma:contentTypeScope="" ma:versionID="fe4210c65925791be238c7055ecc53c9">
  <xsd:schema xmlns:xsd="http://www.w3.org/2001/XMLSchema" xmlns:xs="http://www.w3.org/2001/XMLSchema" xmlns:p="http://schemas.microsoft.com/office/2006/metadata/properties" xmlns:ns1="http://schemas.microsoft.com/sharepoint/v3" xmlns:ns2="81db2858-b24f-4e13-8628-6a9b4230a320" xmlns:ns3="47c683d7-bc2d-4791-a545-02d7bf8a7e2a" targetNamespace="http://schemas.microsoft.com/office/2006/metadata/properties" ma:root="true" ma:fieldsID="6e9aa929f685a74ba23415f87c22c051" ns1:_="" ns2:_="" ns3:_="">
    <xsd:import namespace="http://schemas.microsoft.com/sharepoint/v3"/>
    <xsd:import namespace="81db2858-b24f-4e13-8628-6a9b4230a320"/>
    <xsd:import namespace="47c683d7-bc2d-4791-a545-02d7bf8a7e2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1:_ip_UnifiedCompliancePolicyProperties" minOccurs="0"/>
                <xsd:element ref="ns1:_ip_UnifiedCompliancePolicyUIAction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b2858-b24f-4e13-8628-6a9b4230a32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DateTaken" ma:index="20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c683d7-bc2d-4791-a545-02d7bf8a7e2a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075290F2-CDB2-4ACA-B47D-DD3BA184EB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CE5D289-8547-451C-AB26-EE5D172C92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1db2858-b24f-4e13-8628-6a9b4230a320"/>
    <ds:schemaRef ds:uri="47c683d7-bc2d-4791-a545-02d7bf8a7e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AE6409B-068D-4653-BD67-AC4DDFD756B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2235</TotalTime>
  <Words>611</Words>
  <Application>Microsoft Office PowerPoint</Application>
  <PresentationFormat>Custom</PresentationFormat>
  <Paragraphs>118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-apple-system</vt:lpstr>
      <vt:lpstr>Arial</vt:lpstr>
      <vt:lpstr>Segoe UI</vt:lpstr>
      <vt:lpstr>Segoe UI Light</vt:lpstr>
      <vt:lpstr>Segoe UI Semibold</vt:lpstr>
      <vt:lpstr>Wingdings</vt:lpstr>
      <vt:lpstr>Azure 1</vt:lpstr>
      <vt:lpstr>Smart Order &amp; Inventory Management System</vt:lpstr>
      <vt:lpstr>Project Overview</vt:lpstr>
      <vt:lpstr>Technology Stack</vt:lpstr>
      <vt:lpstr>PowerPoint Presentation</vt:lpstr>
      <vt:lpstr>Roles</vt:lpstr>
      <vt:lpstr>Key features :</vt:lpstr>
      <vt:lpstr>User Management</vt:lpstr>
      <vt:lpstr>Inventory Management</vt:lpstr>
      <vt:lpstr>Testing </vt:lpstr>
      <vt:lpstr>Database Schema Diagram</vt:lpstr>
      <vt:lpstr>System Architecture</vt:lpstr>
      <vt:lpstr>Login Screen</vt:lpstr>
      <vt:lpstr>Admin Dashboard</vt:lpstr>
      <vt:lpstr>User Management screen</vt:lpstr>
      <vt:lpstr>Categories Management Screen</vt:lpstr>
      <vt:lpstr>Products Management Screen</vt:lpstr>
      <vt:lpstr>Inventory Management</vt:lpstr>
      <vt:lpstr>Order Fulfillment Screen</vt:lpstr>
      <vt:lpstr>Inventory-status Reports</vt:lpstr>
      <vt:lpstr>Customer Place Order Screen</vt:lpstr>
      <vt:lpstr>Customer‘s Order Screen</vt:lpstr>
      <vt:lpstr>Invoices &amp; Billing screen</vt:lpstr>
      <vt:lpstr>Sales Executive  Screen</vt:lpstr>
      <vt:lpstr>Finance Officer View Invoices</vt:lpstr>
      <vt:lpstr>Sales Reports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avala sneha</cp:lastModifiedBy>
  <cp:revision>44</cp:revision>
  <dcterms:created xsi:type="dcterms:W3CDTF">2021-02-08T22:39:15Z</dcterms:created>
  <dcterms:modified xsi:type="dcterms:W3CDTF">2026-01-08T04:30:56Z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0x010100CCF6CFD0234D3B49A8BA0EAFF2A75B6F</vt:lpwstr>
  </property>
</Properties>
</file>